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458" r:id="rId3"/>
    <p:sldId id="493" r:id="rId4"/>
    <p:sldId id="499" r:id="rId5"/>
    <p:sldId id="489" r:id="rId6"/>
    <p:sldId id="498" r:id="rId7"/>
    <p:sldId id="457" r:id="rId8"/>
    <p:sldId id="496" r:id="rId9"/>
    <p:sldId id="494" r:id="rId10"/>
    <p:sldId id="495" r:id="rId11"/>
    <p:sldId id="490" r:id="rId12"/>
    <p:sldId id="492" r:id="rId13"/>
    <p:sldId id="500" r:id="rId14"/>
    <p:sldId id="501" r:id="rId15"/>
    <p:sldId id="502" r:id="rId16"/>
    <p:sldId id="504" r:id="rId17"/>
    <p:sldId id="505" r:id="rId18"/>
    <p:sldId id="503" r:id="rId19"/>
    <p:sldId id="283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" panose="020F0502020204030204" pitchFamily="34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  <p15:guide id="5" orient="horz" pos="1025">
          <p15:clr>
            <a:srgbClr val="9AA0A6"/>
          </p15:clr>
        </p15:guide>
        <p15:guide id="6" orient="horz" pos="2211">
          <p15:clr>
            <a:srgbClr val="9AA0A6"/>
          </p15:clr>
        </p15:guide>
        <p15:guide id="7" pos="340">
          <p15:clr>
            <a:srgbClr val="9AA0A6"/>
          </p15:clr>
        </p15:guide>
        <p15:guide id="8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0CEFE-35B1-4710-8CEC-37E780A16904}">
  <a:tblStyle styleId="{9360CEFE-35B1-4710-8CEC-37E780A16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1" autoAdjust="0"/>
    <p:restoredTop sz="94816"/>
  </p:normalViewPr>
  <p:slideViewPr>
    <p:cSldViewPr snapToGrid="0">
      <p:cViewPr>
        <p:scale>
          <a:sx n="157" d="100"/>
          <a:sy n="157" d="100"/>
        </p:scale>
        <p:origin x="2344" y="744"/>
      </p:cViewPr>
      <p:guideLst>
        <p:guide orient="horz" pos="1620"/>
        <p:guide pos="2828"/>
        <p:guide orient="horz" pos="429"/>
        <p:guide orient="horz" pos="2811"/>
        <p:guide orient="horz" pos="1025"/>
        <p:guide orient="horz" pos="2211"/>
        <p:guide pos="340"/>
        <p:guide pos="54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266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89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Calendário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5"/>
          <p:cNvGraphicFramePr/>
          <p:nvPr/>
        </p:nvGraphicFramePr>
        <p:xfrm>
          <a:off x="927950" y="15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0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01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06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2" type="title">
  <p:cSld name="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l="9164" r="9156"/>
          <a:stretch/>
        </p:blipFill>
        <p:spPr>
          <a:xfrm>
            <a:off x="5146750" y="1184600"/>
            <a:ext cx="399725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1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29835" r="29835"/>
          <a:stretch/>
        </p:blipFill>
        <p:spPr>
          <a:xfrm>
            <a:off x="5146750" y="1184600"/>
            <a:ext cx="19736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l="29827" r="29831"/>
          <a:stretch/>
        </p:blipFill>
        <p:spPr>
          <a:xfrm>
            <a:off x="7170362" y="1184600"/>
            <a:ext cx="1973636" cy="32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871125" y="4533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resentação de Equipe" type="twoColTx">
  <p:cSld name="TITLE_AND_TWO_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4561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0075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5590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1104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4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9876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13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278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8817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145612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300755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455897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11040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2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908925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em branco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1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27950" y="483425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de Seção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10975" y="2768800"/>
            <a:ext cx="4215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865875" y="3853600"/>
            <a:ext cx="42153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1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6" y="1269426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800"/>
              <a:buFont typeface="Verdana"/>
              <a:buNone/>
              <a:defRPr sz="2800">
                <a:solidFill>
                  <a:srgbClr val="E7E7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2">
  <p:cSld name="CUSTOM_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6" y="152300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2800"/>
              <a:buFont typeface="Verdana"/>
              <a:buNone/>
              <a:defRPr sz="2800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Índic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466225" y="542350"/>
            <a:ext cx="4024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2"/>
          </p:nvPr>
        </p:nvSpPr>
        <p:spPr>
          <a:xfrm>
            <a:off x="16937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15700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3"/>
          </p:nvPr>
        </p:nvSpPr>
        <p:spPr>
          <a:xfrm>
            <a:off x="49764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4"/>
          </p:nvPr>
        </p:nvSpPr>
        <p:spPr>
          <a:xfrm>
            <a:off x="48527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5"/>
          </p:nvPr>
        </p:nvSpPr>
        <p:spPr>
          <a:xfrm>
            <a:off x="16937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6"/>
          </p:nvPr>
        </p:nvSpPr>
        <p:spPr>
          <a:xfrm>
            <a:off x="15700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7"/>
          </p:nvPr>
        </p:nvSpPr>
        <p:spPr>
          <a:xfrm>
            <a:off x="49764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8"/>
          </p:nvPr>
        </p:nvSpPr>
        <p:spPr>
          <a:xfrm>
            <a:off x="48527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3881116" y="1170128"/>
            <a:ext cx="3974381" cy="3363726"/>
            <a:chOff x="3553042" y="1657806"/>
            <a:chExt cx="3461100" cy="2671532"/>
          </a:xfrm>
        </p:grpSpPr>
        <p:sp>
          <p:nvSpPr>
            <p:cNvPr id="79" name="Google Shape;79;p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6" descr="QuickTip.jpg"/>
          <p:cNvPicPr preferRelativeResize="0"/>
          <p:nvPr/>
        </p:nvPicPr>
        <p:blipFill rotWithShape="1">
          <a:blip r:embed="rId2">
            <a:alphaModFix/>
          </a:blip>
          <a:srcRect t="7264" b="7264"/>
          <a:stretch/>
        </p:blipFill>
        <p:spPr>
          <a:xfrm>
            <a:off x="3941958" y="1241992"/>
            <a:ext cx="3852600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 flipH="1">
            <a:off x="3941943" y="1243313"/>
            <a:ext cx="3852600" cy="2403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7271507" y="2539228"/>
            <a:ext cx="1288393" cy="2100179"/>
            <a:chOff x="6505573" y="2745170"/>
            <a:chExt cx="1122000" cy="1668000"/>
          </a:xfrm>
        </p:grpSpPr>
        <p:sp>
          <p:nvSpPr>
            <p:cNvPr id="90" name="Google Shape;90;p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6"/>
          <p:cNvSpPr/>
          <p:nvPr/>
        </p:nvSpPr>
        <p:spPr>
          <a:xfrm flipH="1">
            <a:off x="7271046" y="2632557"/>
            <a:ext cx="1288200" cy="1838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6822883" y="3333119"/>
            <a:ext cx="654875" cy="1429375"/>
            <a:chOff x="9543736" y="4486132"/>
            <a:chExt cx="570300" cy="1135235"/>
          </a:xfrm>
        </p:grpSpPr>
        <p:sp>
          <p:nvSpPr>
            <p:cNvPr id="96" name="Google Shape;96;p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6822447" y="3361687"/>
            <a:ext cx="654600" cy="119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093781" y="620660"/>
            <a:ext cx="1963401" cy="1156143"/>
            <a:chOff x="6884050" y="1716000"/>
            <a:chExt cx="2259900" cy="1103400"/>
          </a:xfrm>
        </p:grpSpPr>
        <p:sp>
          <p:nvSpPr>
            <p:cNvPr id="102" name="Google Shape;102;p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36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7354775" y="1840350"/>
              <a:ext cx="1620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DICA RÁPIDA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D9F0FF"/>
                  </a:solidFill>
                  <a:latin typeface="Verdana"/>
                  <a:ea typeface="Verdana"/>
                  <a:cs typeface="Verdana"/>
                  <a:sym typeface="Verdana"/>
                </a:rPr>
                <a:t>Clique com o botão direito em uma foto e use "Substituir imagem" para inserir seu arquivo.</a:t>
              </a:r>
              <a:br>
                <a:rPr lang="pt-BR" sz="700">
                  <a:solidFill>
                    <a:srgbClr val="D9F0FF"/>
                  </a:solidFill>
                </a:rPr>
              </a:b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4" name="Google Shape;10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25215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6275" y="3033338"/>
            <a:ext cx="504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716275" y="4003350"/>
            <a:ext cx="4338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716275" y="4425325"/>
            <a:ext cx="310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2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2733460" y="1326810"/>
            <a:ext cx="3461100" cy="2671532"/>
            <a:chOff x="3553042" y="1657806"/>
            <a:chExt cx="3461100" cy="2671532"/>
          </a:xfrm>
        </p:grpSpPr>
        <p:sp>
          <p:nvSpPr>
            <p:cNvPr id="112" name="Google Shape;112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flipH="1">
            <a:off x="2786586" y="13850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85150" y="538925"/>
            <a:ext cx="28971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384625" y="827825"/>
            <a:ext cx="22701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Objetivos Gerais_OKR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8"/>
          <p:cNvCxnSpPr/>
          <p:nvPr/>
        </p:nvCxnSpPr>
        <p:spPr>
          <a:xfrm rot="10800000">
            <a:off x="2642038" y="2888808"/>
            <a:ext cx="633600" cy="0"/>
          </a:xfrm>
          <a:prstGeom prst="straightConnector1">
            <a:avLst/>
          </a:prstGeom>
          <a:noFill/>
          <a:ln w="9525" cap="flat" cmpd="sng">
            <a:solidFill>
              <a:srgbClr val="0FA36B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7" name="Google Shape;127;p8"/>
          <p:cNvCxnSpPr/>
          <p:nvPr/>
        </p:nvCxnSpPr>
        <p:spPr>
          <a:xfrm>
            <a:off x="5209838" y="19460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41197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8"/>
          <p:cNvCxnSpPr/>
          <p:nvPr/>
        </p:nvCxnSpPr>
        <p:spPr>
          <a:xfrm>
            <a:off x="5209838" y="38891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06DFB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29" name="Google Shape;129;p8"/>
          <p:cNvGrpSpPr/>
          <p:nvPr/>
        </p:nvGrpSpPr>
        <p:grpSpPr>
          <a:xfrm>
            <a:off x="2662213" y="969321"/>
            <a:ext cx="3814835" cy="3790597"/>
            <a:chOff x="2662213" y="676344"/>
            <a:chExt cx="3814835" cy="3790597"/>
          </a:xfrm>
        </p:grpSpPr>
        <p:sp>
          <p:nvSpPr>
            <p:cNvPr id="130" name="Google Shape;130;p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411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6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0FA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4" name="Google Shape;134;p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FA36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FA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7" name="Google Shape;137;p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41197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411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40" name="Google Shape;140;p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6DF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6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 idx="2"/>
          </p:nvPr>
        </p:nvSpPr>
        <p:spPr>
          <a:xfrm>
            <a:off x="1113275" y="248346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900"/>
              <a:buFont typeface="Verdana"/>
              <a:buNone/>
              <a:defRPr sz="900" b="1">
                <a:solidFill>
                  <a:srgbClr val="0FA36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189375" y="308291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 idx="3"/>
          </p:nvPr>
        </p:nvSpPr>
        <p:spPr>
          <a:xfrm>
            <a:off x="6727175" y="163662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900"/>
              <a:buFont typeface="Verdana"/>
              <a:buNone/>
              <a:defRPr sz="900" b="1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4"/>
          </p:nvPr>
        </p:nvSpPr>
        <p:spPr>
          <a:xfrm>
            <a:off x="6803275" y="223607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 idx="5"/>
          </p:nvPr>
        </p:nvSpPr>
        <p:spPr>
          <a:xfrm>
            <a:off x="6746350" y="358707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DFB"/>
              </a:buClr>
              <a:buSzPts val="900"/>
              <a:buFont typeface="Verdana"/>
              <a:buNone/>
              <a:defRPr sz="900" b="1">
                <a:solidFill>
                  <a:srgbClr val="006D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6"/>
          </p:nvPr>
        </p:nvSpPr>
        <p:spPr>
          <a:xfrm>
            <a:off x="6822450" y="418652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genda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3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6" y="14289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C18C"/>
              </a:buClr>
              <a:buSzPts val="2800"/>
              <a:buFont typeface="Verdana"/>
              <a:buNone/>
              <a:defRPr sz="2800">
                <a:solidFill>
                  <a:srgbClr val="2FC1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lhamento do OKR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1"/>
          <p:cNvGraphicFramePr/>
          <p:nvPr/>
        </p:nvGraphicFramePr>
        <p:xfrm>
          <a:off x="194038" y="1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39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Detalhamento do OKR 01</a:t>
                      </a:r>
                      <a:endParaRPr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15% </a:t>
                      </a:r>
                      <a:endParaRPr b="1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5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Contexto</a:t>
                      </a:r>
                      <a:endParaRPr sz="1200" b="1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25"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 o que é esse KR com clareza, didatismo e de forma breve.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 que não é esse OKR?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deixe que as pessoas se confundam!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 alocar tempo, recursos e esforços aqui?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Lembre de ser breve e explicar com didatismo!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Como iremos mensurar?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 outras palavras,  iremos definir o sucesso com base no quê?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Riscos e preocupações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Sempre bom prevenir e alinhar expectativas. 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esconda suas preocupações, transparência é essencial para deixar o time todo na mesma página!  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194050" y="34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9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6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quê precisamos fazer nos próximos 30 dias?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endParaRPr sz="1000" b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Recursos ou ajuda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KPIs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2"/>
          <p:cNvGraphicFramePr/>
          <p:nvPr/>
        </p:nvGraphicFramePr>
        <p:xfrm>
          <a:off x="209019" y="21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24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/ racional do indicador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 4Q-20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Acomp.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de HPs com rotina de relacionamento acontecendo, de acordo com os tipos de parceria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relacionamento (todos as empresas parceiras)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Relacionamento Empresas Parceiras e Estudantes Trybe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Qte. de Interações (de acordo com critérios Trybe) entre HPs e Estudantes Trybe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HPs (candidatos)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candidatos entrevistados (Para HP Premium e empresas que entrevistaram estudantes)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(Momentos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CSAT Momentos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(Dias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NPS dias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(Conteúdos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os conteúdos de preparação para processos seletivos (através de forms acompanhamento mensal)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scrição dos Objetivo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13"/>
          <p:cNvGraphicFramePr/>
          <p:nvPr/>
        </p:nvGraphicFramePr>
        <p:xfrm>
          <a:off x="952500" y="11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C18C"/>
                        </a:buClr>
                        <a:buSzPts val="900"/>
                        <a:buFont typeface="Verdana"/>
                        <a:buAutoNum type="arabicPeriod"/>
                      </a:pPr>
                      <a:r>
                        <a:rPr lang="pt-BR" sz="900" b="1">
                          <a:solidFill>
                            <a:srgbClr val="2FC18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REMOVER GARGALOS PARA ESCALA EM 2021</a:t>
                      </a:r>
                      <a:endParaRPr sz="1300">
                        <a:solidFill>
                          <a:srgbClr val="2FC18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Implementar desdobramentos e acionáveis do estudo de branding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Operar turmas com qualidade de ensino [tamanho, conteúdo e estudantes off-track]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Escalar e formar times student facing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Evoluir oferta de vagas via HPP 2.0 [MVP] e o ambiente de matchmaking de empregos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DFB"/>
                        </a:buClr>
                        <a:buSzPts val="900"/>
                        <a:buFont typeface="Verdana"/>
                        <a:buAutoNum type="arabicPeriod" startAt="2"/>
                      </a:pPr>
                      <a:r>
                        <a:rPr lang="pt-BR" sz="900" b="1">
                          <a:solidFill>
                            <a:srgbClr val="006DFB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ESTRUTURAR PILARES FINANCEIROS DE 2021</a:t>
                      </a:r>
                      <a:endParaRPr sz="1300">
                        <a:solidFill>
                          <a:srgbClr val="006DFB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das T1 e T2 e 50% da T3 empregadas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SCD apta a operar 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FDIC captado [R$50M a IPCA +6% a.a., considerando 30-40% de subordinação da Trybe]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 capaz de auferir renda e cobrar as pessoas estudantes via SCD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197F"/>
                        </a:buClr>
                        <a:buSzPts val="900"/>
                        <a:buFont typeface="Verdana"/>
                        <a:buAutoNum type="arabicPeriod" startAt="3"/>
                      </a:pPr>
                      <a:r>
                        <a:rPr lang="pt-BR" sz="900" b="1">
                          <a:solidFill>
                            <a:srgbClr val="41197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CUIDAR DO NOSSO COLETIVO, REFORÇANDO NOSSA CULTURA</a:t>
                      </a:r>
                      <a:endParaRPr sz="1300">
                        <a:solidFill>
                          <a:srgbClr val="41197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saúde mental das pessoas estudantes e do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aspirações de diversidade, inclusão e impacto, tanto para pessoas estudantes, quanto para 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E-NPS &gt; 90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3"/>
          <p:cNvSpPr/>
          <p:nvPr/>
        </p:nvSpPr>
        <p:spPr>
          <a:xfrm>
            <a:off x="0" y="1253025"/>
            <a:ext cx="1065900" cy="173400"/>
          </a:xfrm>
          <a:prstGeom prst="rect">
            <a:avLst/>
          </a:prstGeom>
          <a:solidFill>
            <a:srgbClr val="2FC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0" y="2485050"/>
            <a:ext cx="1065900" cy="1734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0" y="3717075"/>
            <a:ext cx="1065900" cy="1734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080350" y="287276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school/betryb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nstagram.com/betryb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betrybe/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twitter.com/betrybe" TargetMode="External"/><Relationship Id="rId4" Type="http://schemas.openxmlformats.org/officeDocument/2006/relationships/hyperlink" Target="https://www.betrybe.com" TargetMode="External"/><Relationship Id="rId9" Type="http://schemas.openxmlformats.org/officeDocument/2006/relationships/hyperlink" Target="https://www.youtube.com/channel/UCZeN5eLUwiIyMaQjKR_ydVg?sub_confirmation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312901" y="3135000"/>
            <a:ext cx="5225699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37.3 Filas(deque) e Pilhas</a:t>
            </a:r>
            <a:endParaRPr lang="pt-BR" sz="3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Cristiano Benites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25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Problema</a:t>
            </a:r>
            <a:endParaRPr lang="pt-BR" sz="2800" i="1" dirty="0"/>
          </a:p>
        </p:txBody>
      </p:sp>
      <p:pic>
        <p:nvPicPr>
          <p:cNvPr id="3074" name="Picture 2" descr="Nos Temos Um Problema We Have A Problem GIF - Nos Temos Um Problema We Have  A Problem Problema - Discover &amp;amp; Share GIFs">
            <a:extLst>
              <a:ext uri="{FF2B5EF4-FFF2-40B4-BE49-F238E27FC236}">
                <a16:creationId xmlns:a16="http://schemas.microsoft.com/office/drawing/2014/main" id="{4B24B478-0349-5643-9ADB-5E7E0181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13" y="974034"/>
            <a:ext cx="5174973" cy="3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0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718457" y="249144"/>
            <a:ext cx="6742980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Desafio das Pilhas</a:t>
            </a:r>
            <a:endParaRPr lang="pt-BR" sz="2800" i="1" dirty="0"/>
          </a:p>
        </p:txBody>
      </p:sp>
      <p:pic>
        <p:nvPicPr>
          <p:cNvPr id="4100" name="Picture 4" descr="Duracell Dura Más, Hasta 10 Veces Más. GIF | Gfycat">
            <a:extLst>
              <a:ext uri="{FF2B5EF4-FFF2-40B4-BE49-F238E27FC236}">
                <a16:creationId xmlns:a16="http://schemas.microsoft.com/office/drawing/2014/main" id="{80C05C49-F3FA-B94F-B31F-3632431E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57" y="1467767"/>
            <a:ext cx="55118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76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endParaRPr lang="pt-BR" sz="3700" i="1" dirty="0"/>
          </a:p>
          <a:p>
            <a:r>
              <a:rPr lang="pt-BR" sz="3700" i="1" dirty="0">
                <a:solidFill>
                  <a:schemeClr val="tx1"/>
                </a:solidFill>
              </a:rPr>
              <a:t>Benites</a:t>
            </a:r>
            <a:endParaRPr lang="pt-BR" sz="2800" i="1" dirty="0">
              <a:solidFill>
                <a:schemeClr val="tx1"/>
              </a:solidFill>
            </a:endParaRPr>
          </a:p>
        </p:txBody>
      </p:sp>
      <p:pic>
        <p:nvPicPr>
          <p:cNvPr id="4" name="Imagem 3" descr="Uma imagem contendo pessoa, homem, comida, jovem&#10;&#10;Descrição gerada automaticamente">
            <a:extLst>
              <a:ext uri="{FF2B5EF4-FFF2-40B4-BE49-F238E27FC236}">
                <a16:creationId xmlns:a16="http://schemas.microsoft.com/office/drawing/2014/main" id="{AAFA87EE-E679-2C4C-B807-31DB49CA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14" y="14568"/>
            <a:ext cx="5166760" cy="5160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659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65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r>
              <a:rPr lang="pt-BR" sz="3700" i="1" dirty="0"/>
              <a:t> </a:t>
            </a:r>
          </a:p>
          <a:p>
            <a:r>
              <a:rPr lang="pt-BR" sz="3700" i="1" dirty="0">
                <a:solidFill>
                  <a:schemeClr val="tx1"/>
                </a:solidFill>
              </a:rPr>
              <a:t>Carlos Melo</a:t>
            </a:r>
            <a:endParaRPr lang="pt-BR" sz="2800" i="1" dirty="0">
              <a:solidFill>
                <a:schemeClr val="tx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FF35FB1-33A3-044E-855E-5EBBDB6CC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Tela de televisão com celular na mão&#10;&#10;Descrição gerada automaticamente">
            <a:extLst>
              <a:ext uri="{FF2B5EF4-FFF2-40B4-BE49-F238E27FC236}">
                <a16:creationId xmlns:a16="http://schemas.microsoft.com/office/drawing/2014/main" id="{0C8EFCBE-CB50-0B4E-A115-FACA5F04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8"/>
          <a:stretch/>
        </p:blipFill>
        <p:spPr>
          <a:xfrm>
            <a:off x="4650207" y="483961"/>
            <a:ext cx="2371154" cy="44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18295" y="1929852"/>
            <a:ext cx="3287061" cy="197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endParaRPr lang="pt-BR" sz="3700" i="1" dirty="0"/>
          </a:p>
          <a:p>
            <a:r>
              <a:rPr lang="pt-BR" sz="3700" i="1" dirty="0">
                <a:solidFill>
                  <a:schemeClr val="tx1"/>
                </a:solidFill>
              </a:rPr>
              <a:t>Carol</a:t>
            </a:r>
            <a:endParaRPr lang="pt-BR" sz="2800" i="1" dirty="0">
              <a:solidFill>
                <a:schemeClr val="tx1"/>
              </a:solidFill>
            </a:endParaRPr>
          </a:p>
        </p:txBody>
      </p:sp>
      <p:pic>
        <p:nvPicPr>
          <p:cNvPr id="5" name="Imagem 4" descr="Urso de pelúcia em cima de uma superfície de madeira&#10;&#10;Descrição gerada automaticamente">
            <a:extLst>
              <a:ext uri="{FF2B5EF4-FFF2-40B4-BE49-F238E27FC236}">
                <a16:creationId xmlns:a16="http://schemas.microsoft.com/office/drawing/2014/main" id="{B77638C7-2E65-DE4B-8845-A8E5F858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3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233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endParaRPr lang="pt-BR" sz="3700" i="1" dirty="0"/>
          </a:p>
          <a:p>
            <a:r>
              <a:rPr lang="pt-BR" sz="3700" i="1" dirty="0">
                <a:solidFill>
                  <a:schemeClr val="tx1"/>
                </a:solidFill>
              </a:rPr>
              <a:t>Carlos Jr.</a:t>
            </a:r>
            <a:endParaRPr lang="pt-BR" sz="2800" i="1" dirty="0">
              <a:solidFill>
                <a:schemeClr val="tx1"/>
              </a:solidFill>
            </a:endParaRPr>
          </a:p>
        </p:txBody>
      </p:sp>
      <p:pic>
        <p:nvPicPr>
          <p:cNvPr id="5" name="Imagem 4" descr="Homem com camiseta azul&#10;&#10;Descrição gerada automaticamente com confiança baixa">
            <a:extLst>
              <a:ext uri="{FF2B5EF4-FFF2-40B4-BE49-F238E27FC236}">
                <a16:creationId xmlns:a16="http://schemas.microsoft.com/office/drawing/2014/main" id="{9FAAD69D-2D93-4A4D-AF95-839C9EBA0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20"/>
          <a:stretch/>
        </p:blipFill>
        <p:spPr>
          <a:xfrm>
            <a:off x="4686471" y="404283"/>
            <a:ext cx="2886789" cy="4334933"/>
          </a:xfrm>
          <a:prstGeom prst="rect">
            <a:avLst/>
          </a:prstGeom>
        </p:spPr>
      </p:pic>
      <p:pic>
        <p:nvPicPr>
          <p:cNvPr id="6146" name="Picture 2" descr="Sinais de pixel censurado, modelo de vetor. barra de censura preta.  ilustração vetorial | Vetor Premium">
            <a:extLst>
              <a:ext uri="{FF2B5EF4-FFF2-40B4-BE49-F238E27FC236}">
                <a16:creationId xmlns:a16="http://schemas.microsoft.com/office/drawing/2014/main" id="{BBA22ADF-1283-B544-8896-8DAAAD6F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24" y="1924225"/>
            <a:ext cx="1852191" cy="18521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51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65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r>
              <a:rPr lang="pt-BR" sz="3700" i="1" dirty="0"/>
              <a:t> </a:t>
            </a:r>
          </a:p>
          <a:p>
            <a:r>
              <a:rPr lang="pt-BR" sz="3700" i="1" dirty="0">
                <a:solidFill>
                  <a:schemeClr val="tx1"/>
                </a:solidFill>
              </a:rPr>
              <a:t>Tulio</a:t>
            </a:r>
            <a:endParaRPr lang="pt-BR" sz="2800" i="1" dirty="0">
              <a:solidFill>
                <a:schemeClr val="tx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FF35FB1-33A3-044E-855E-5EBBDB6CC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Estante com livros e computador&#10;&#10;Descrição gerada automaticamente com confiança média">
            <a:extLst>
              <a:ext uri="{FF2B5EF4-FFF2-40B4-BE49-F238E27FC236}">
                <a16:creationId xmlns:a16="http://schemas.microsoft.com/office/drawing/2014/main" id="{0C2DCB85-640C-3049-BCB1-2DE642BB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29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65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</a:p>
          <a:p>
            <a:r>
              <a:rPr lang="pt-BR" sz="3700" i="1" dirty="0"/>
              <a:t> </a:t>
            </a:r>
          </a:p>
          <a:p>
            <a:r>
              <a:rPr lang="pt-BR" sz="3700" i="1" dirty="0" err="1">
                <a:solidFill>
                  <a:schemeClr val="tx1"/>
                </a:solidFill>
              </a:rPr>
              <a:t>Pa</a:t>
            </a:r>
            <a:endParaRPr lang="pt-BR" sz="2800" i="1" dirty="0">
              <a:solidFill>
                <a:schemeClr val="tx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FF35FB1-33A3-044E-855E-5EBBDB6CC6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Menina sorrindo ao lado de brinquedo&#10;&#10;Descrição gerada automaticamente com confiança média">
            <a:extLst>
              <a:ext uri="{FF2B5EF4-FFF2-40B4-BE49-F238E27FC236}">
                <a16:creationId xmlns:a16="http://schemas.microsoft.com/office/drawing/2014/main" id="{34265C08-E572-AE46-A684-68D7F331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71" y="345355"/>
            <a:ext cx="3447762" cy="45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05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818727" y="508935"/>
            <a:ext cx="8165764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Como funciona?</a:t>
            </a:r>
          </a:p>
          <a:p>
            <a:endParaRPr lang="pt-BR" sz="3700" i="1" dirty="0"/>
          </a:p>
          <a:p>
            <a:r>
              <a:rPr lang="pt-BR" sz="3700" i="1" dirty="0">
                <a:solidFill>
                  <a:schemeClr val="tx1"/>
                </a:solidFill>
              </a:rPr>
              <a:t>Inserir uma pilha verde na sua foto preferida...</a:t>
            </a:r>
            <a:endParaRPr lang="pt-BR" sz="2800" i="1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6510B3-19F8-2A45-98CF-9BC9340A6C49}"/>
              </a:ext>
            </a:extLst>
          </p:cNvPr>
          <p:cNvSpPr txBox="1"/>
          <p:nvPr/>
        </p:nvSpPr>
        <p:spPr>
          <a:xfrm>
            <a:off x="3552898" y="4626711"/>
            <a:ext cx="631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/>
              <a:t>Caso haja empate quem postou primeiro vence </a:t>
            </a:r>
            <a:endParaRPr lang="pt-BR" i="1" dirty="0">
              <a:solidFill>
                <a:schemeClr val="tx1"/>
              </a:solidFill>
            </a:endParaRPr>
          </a:p>
          <a:p>
            <a:endParaRPr lang="pt-BR" sz="2000" dirty="0"/>
          </a:p>
        </p:txBody>
      </p:sp>
      <p:pic>
        <p:nvPicPr>
          <p:cNvPr id="8" name="Picture 2" descr="🔋 Emoji Pilha: copiar o código do emoticon, significado do emoji">
            <a:extLst>
              <a:ext uri="{FF2B5EF4-FFF2-40B4-BE49-F238E27FC236}">
                <a16:creationId xmlns:a16="http://schemas.microsoft.com/office/drawing/2014/main" id="{A6AEC883-CE65-FF4C-A04D-C8D6F842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07" y="2108102"/>
            <a:ext cx="2047685" cy="20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70 ideias de AFE | gato gif, amizade engraçada, frases parachoque de  caminhão">
            <a:extLst>
              <a:ext uri="{FF2B5EF4-FFF2-40B4-BE49-F238E27FC236}">
                <a16:creationId xmlns:a16="http://schemas.microsoft.com/office/drawing/2014/main" id="{895C03E0-ECDF-654F-AED5-CF627F29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92" y="2298294"/>
            <a:ext cx="1513858" cy="15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1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12" y="1651612"/>
            <a:ext cx="1789225" cy="10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>
            <a:hlinkClick r:id="rId4"/>
          </p:cNvPr>
          <p:cNvSpPr txBox="1"/>
          <p:nvPr/>
        </p:nvSpPr>
        <p:spPr>
          <a:xfrm>
            <a:off x="3901750" y="3096750"/>
            <a:ext cx="1349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betrybe.com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88" y="3563125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>
            <a:hlinkClick r:id="rId6"/>
          </p:cNvPr>
          <p:cNvSpPr/>
          <p:nvPr/>
        </p:nvSpPr>
        <p:spPr>
          <a:xfrm>
            <a:off x="3776300" y="3561250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2">
            <a:hlinkClick r:id="rId7"/>
          </p:cNvPr>
          <p:cNvSpPr/>
          <p:nvPr/>
        </p:nvSpPr>
        <p:spPr>
          <a:xfrm>
            <a:off x="4103175" y="3561250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2">
            <a:hlinkClick r:id="rId8"/>
          </p:cNvPr>
          <p:cNvSpPr/>
          <p:nvPr/>
        </p:nvSpPr>
        <p:spPr>
          <a:xfrm>
            <a:off x="4447450" y="3572350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2">
            <a:hlinkClick r:id="rId9"/>
          </p:cNvPr>
          <p:cNvSpPr/>
          <p:nvPr/>
        </p:nvSpPr>
        <p:spPr>
          <a:xfrm>
            <a:off x="4782750" y="3578450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2">
            <a:hlinkClick r:id="rId10"/>
          </p:cNvPr>
          <p:cNvSpPr/>
          <p:nvPr/>
        </p:nvSpPr>
        <p:spPr>
          <a:xfrm>
            <a:off x="5101025" y="3561250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049574" y="23760"/>
            <a:ext cx="6925956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 err="1"/>
              <a:t>Ta</a:t>
            </a:r>
            <a:r>
              <a:rPr lang="pt-BR" sz="3273" i="1" dirty="0"/>
              <a:t> acabando é a  ultima aula!!!</a:t>
            </a:r>
          </a:p>
        </p:txBody>
      </p:sp>
      <p:pic>
        <p:nvPicPr>
          <p:cNvPr id="4098" name="Picture 2" descr="18 curiosidades sobre &amp;#39;A Família Dinossauro&amp;#39; - Mega Curioso">
            <a:extLst>
              <a:ext uri="{FF2B5EF4-FFF2-40B4-BE49-F238E27FC236}">
                <a16:creationId xmlns:a16="http://schemas.microsoft.com/office/drawing/2014/main" id="{ABCCE216-84FD-45E8-96BE-360D1BAAD9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9" y="836344"/>
            <a:ext cx="6062995" cy="41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5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naval dance fiesta running man GIF - Find on GIFER">
            <a:extLst>
              <a:ext uri="{FF2B5EF4-FFF2-40B4-BE49-F238E27FC236}">
                <a16:creationId xmlns:a16="http://schemas.microsoft.com/office/drawing/2014/main" id="{CBC9E470-25C0-8F44-8782-507BC394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26" y="1146479"/>
            <a:ext cx="6449074" cy="33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amos Bora Partiu GIF">
            <a:extLst>
              <a:ext uri="{FF2B5EF4-FFF2-40B4-BE49-F238E27FC236}">
                <a16:creationId xmlns:a16="http://schemas.microsoft.com/office/drawing/2014/main" id="{21340992-F417-FC4B-812F-DA99537D4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9" y="2148342"/>
            <a:ext cx="2480996" cy="13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3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48521-4368-6E4B-9E28-D9BFC7EC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10" y="203117"/>
            <a:ext cx="5662319" cy="1023517"/>
          </a:xfrm>
        </p:spPr>
        <p:txBody>
          <a:bodyPr/>
          <a:lstStyle/>
          <a:p>
            <a:r>
              <a:rPr lang="pt-BR" b="0" dirty="0"/>
              <a:t>Responde a</a:t>
            </a:r>
            <a:br>
              <a:rPr lang="pt-BR" dirty="0"/>
            </a:br>
            <a:r>
              <a:rPr lang="pt-BR" dirty="0"/>
              <a:t>Pesquisa de Satisfação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243C99B-0871-ED44-ADEA-9F7B904892AC}"/>
              </a:ext>
            </a:extLst>
          </p:cNvPr>
          <p:cNvSpPr/>
          <p:nvPr/>
        </p:nvSpPr>
        <p:spPr>
          <a:xfrm>
            <a:off x="5062330" y="1080052"/>
            <a:ext cx="4081670" cy="3425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ponder GIFs | Tenor">
            <a:extLst>
              <a:ext uri="{FF2B5EF4-FFF2-40B4-BE49-F238E27FC236}">
                <a16:creationId xmlns:a16="http://schemas.microsoft.com/office/drawing/2014/main" id="{E04116F1-6557-794A-8DC4-CBC6A28E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58" y="2080455"/>
            <a:ext cx="3233712" cy="242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do mundo odeia o Chris">
            <a:extLst>
              <a:ext uri="{FF2B5EF4-FFF2-40B4-BE49-F238E27FC236}">
                <a16:creationId xmlns:a16="http://schemas.microsoft.com/office/drawing/2014/main" id="{840B4E22-2A99-B140-BF5B-8A08F05E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2" y="1991667"/>
            <a:ext cx="4921396" cy="27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3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435063" y="2167419"/>
            <a:ext cx="2202120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700" i="1" dirty="0"/>
              <a:t>Fila</a:t>
            </a:r>
          </a:p>
        </p:txBody>
      </p:sp>
      <p:pic>
        <p:nvPicPr>
          <p:cNvPr id="1026" name="Picture 2" descr="Silent comedy GIF - Find on GIFER">
            <a:extLst>
              <a:ext uri="{FF2B5EF4-FFF2-40B4-BE49-F238E27FC236}">
                <a16:creationId xmlns:a16="http://schemas.microsoft.com/office/drawing/2014/main" id="{71563532-A88F-554A-8B24-89214740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97" y="104199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53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AA6646-BA6B-3B46-8FB3-79B0A344292D}"/>
              </a:ext>
            </a:extLst>
          </p:cNvPr>
          <p:cNvSpPr/>
          <p:nvPr/>
        </p:nvSpPr>
        <p:spPr>
          <a:xfrm>
            <a:off x="5062330" y="1093304"/>
            <a:ext cx="4287079" cy="3458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QUANDO A FILA DA MERENDA TÁ GRANDE EVOGÊ ENCONTRA SEU AMIGO LA NA FRENTE - )">
            <a:extLst>
              <a:ext uri="{FF2B5EF4-FFF2-40B4-BE49-F238E27FC236}">
                <a16:creationId xmlns:a16="http://schemas.microsoft.com/office/drawing/2014/main" id="{C6C5FB21-7E87-8046-8511-342E32D2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6268"/>
            <a:ext cx="4101548" cy="404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D2252E6-1EF0-3E43-8F12-27E0DDFB41FE}"/>
              </a:ext>
            </a:extLst>
          </p:cNvPr>
          <p:cNvSpPr txBox="1">
            <a:spLocks/>
          </p:cNvSpPr>
          <p:nvPr/>
        </p:nvSpPr>
        <p:spPr>
          <a:xfrm>
            <a:off x="1031411" y="2087906"/>
            <a:ext cx="2202120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700" i="1" dirty="0"/>
              <a:t>Fila</a:t>
            </a:r>
          </a:p>
        </p:txBody>
      </p:sp>
    </p:spTree>
    <p:extLst>
      <p:ext uri="{BB962C8B-B14F-4D97-AF65-F5344CB8AC3E}">
        <p14:creationId xmlns:p14="http://schemas.microsoft.com/office/powerpoint/2010/main" val="52520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5019874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 err="1"/>
              <a:t>Ta</a:t>
            </a:r>
            <a:r>
              <a:rPr lang="pt-BR" sz="3700" i="1" dirty="0"/>
              <a:t> </a:t>
            </a:r>
            <a:r>
              <a:rPr lang="pt-BR" sz="3700" i="1" dirty="0" err="1"/>
              <a:t>blza</a:t>
            </a:r>
            <a:r>
              <a:rPr lang="pt-BR" sz="3700" i="1" dirty="0"/>
              <a:t> e o Deque?</a:t>
            </a:r>
            <a:endParaRPr lang="pt-BR" sz="2800" i="1" dirty="0"/>
          </a:p>
        </p:txBody>
      </p:sp>
      <p:pic>
        <p:nvPicPr>
          <p:cNvPr id="1026" name="Picture 2" descr="Julius GIFs | Tenor">
            <a:extLst>
              <a:ext uri="{FF2B5EF4-FFF2-40B4-BE49-F238E27FC236}">
                <a16:creationId xmlns:a16="http://schemas.microsoft.com/office/drawing/2014/main" id="{92265161-85D9-D841-8351-271540BC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227" y="117475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3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26060" y="2134998"/>
            <a:ext cx="3287061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Problema</a:t>
            </a:r>
            <a:endParaRPr lang="pt-BR" sz="2800" i="1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37D338B-5CE2-CF4A-B8C1-083C556B9D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57B9AAAC-1DBD-7B45-A0BB-C111AAEF3E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Uma imagem contendo no interior, mesa, homem, em pé&#10;&#10;Descrição gerada automaticamente">
            <a:extLst>
              <a:ext uri="{FF2B5EF4-FFF2-40B4-BE49-F238E27FC236}">
                <a16:creationId xmlns:a16="http://schemas.microsoft.com/office/drawing/2014/main" id="{E6AE6E59-F6A6-E24C-98AB-F853D363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02"/>
          <a:stretch/>
        </p:blipFill>
        <p:spPr>
          <a:xfrm>
            <a:off x="3727939" y="152400"/>
            <a:ext cx="4508948" cy="4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545467" y="2154167"/>
            <a:ext cx="3287061" cy="10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00" i="1" dirty="0"/>
              <a:t>Pilha</a:t>
            </a:r>
            <a:endParaRPr lang="pt-BR" sz="2800" i="1" dirty="0"/>
          </a:p>
        </p:txBody>
      </p:sp>
      <p:pic>
        <p:nvPicPr>
          <p:cNvPr id="2050" name="Picture 2" descr="Tiozinho da empilhadeira - Não Mesmo Não Mesmo">
            <a:extLst>
              <a:ext uri="{FF2B5EF4-FFF2-40B4-BE49-F238E27FC236}">
                <a16:creationId xmlns:a16="http://schemas.microsoft.com/office/drawing/2014/main" id="{42914E4A-1F4B-DB40-857C-D7CB6A1C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33" y="854903"/>
            <a:ext cx="4872494" cy="384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2077"/>
      </p:ext>
    </p:extLst>
  </p:cSld>
  <p:clrMapOvr>
    <a:masterClrMapping/>
  </p:clrMapOvr>
</p:sld>
</file>

<file path=ppt/theme/theme1.xml><?xml version="1.0" encoding="utf-8"?>
<a:theme xmlns:a="http://schemas.openxmlformats.org/drawingml/2006/main" name="Trybe_Uplif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83</Words>
  <Application>Microsoft Macintosh PowerPoint</Application>
  <PresentationFormat>Apresentação na tela (16:9)</PresentationFormat>
  <Paragraphs>43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Verdana</vt:lpstr>
      <vt:lpstr>Roboto Condensed</vt:lpstr>
      <vt:lpstr>Roboto</vt:lpstr>
      <vt:lpstr>Trybe_Uplift</vt:lpstr>
      <vt:lpstr>Apresentação do PowerPoint</vt:lpstr>
      <vt:lpstr>Apresentação do PowerPoint</vt:lpstr>
      <vt:lpstr>Apresentação do PowerPoint</vt:lpstr>
      <vt:lpstr>Responde a Pesquisa de Satisfação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Cristiano da Silva Benites</cp:lastModifiedBy>
  <cp:revision>57</cp:revision>
  <dcterms:modified xsi:type="dcterms:W3CDTF">2022-02-02T18:31:22Z</dcterms:modified>
</cp:coreProperties>
</file>